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34"/>
  </p:notesMasterIdLst>
  <p:sldIdLst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1" r:id="rId11"/>
    <p:sldId id="322" r:id="rId12"/>
    <p:sldId id="323" r:id="rId13"/>
    <p:sldId id="325" r:id="rId14"/>
    <p:sldId id="326" r:id="rId15"/>
    <p:sldId id="267" r:id="rId16"/>
    <p:sldId id="329" r:id="rId17"/>
    <p:sldId id="327" r:id="rId18"/>
    <p:sldId id="337" r:id="rId19"/>
    <p:sldId id="338" r:id="rId20"/>
    <p:sldId id="331" r:id="rId21"/>
    <p:sldId id="332" r:id="rId22"/>
    <p:sldId id="330" r:id="rId23"/>
    <p:sldId id="270" r:id="rId24"/>
    <p:sldId id="271" r:id="rId25"/>
    <p:sldId id="272" r:id="rId26"/>
    <p:sldId id="273" r:id="rId27"/>
    <p:sldId id="333" r:id="rId28"/>
    <p:sldId id="334" r:id="rId29"/>
    <p:sldId id="335" r:id="rId30"/>
    <p:sldId id="336" r:id="rId31"/>
    <p:sldId id="339" r:id="rId32"/>
    <p:sldId id="34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0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461772"/>
            <a:ext cx="3453384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76200" y="76200"/>
            <a:ext cx="89916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0104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4/8/2012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077200" cy="6827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Chapter 2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077200" cy="432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Computer Hardware – System Unit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1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Motherboard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676400"/>
            <a:ext cx="3657600" cy="4525963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smtClean="0">
                <a:latin typeface="Verdana" pitchFamily="34" charset="0"/>
              </a:rPr>
              <a:t>Main circuit board in the system unit which contains;</a:t>
            </a:r>
          </a:p>
          <a:p>
            <a:pPr lvl="1">
              <a:defRPr/>
            </a:pPr>
            <a:r>
              <a:rPr lang="en-US" smtClean="0">
                <a:latin typeface="Verdana" pitchFamily="34" charset="0"/>
              </a:rPr>
              <a:t>CPU</a:t>
            </a:r>
          </a:p>
          <a:p>
            <a:pPr lvl="1">
              <a:defRPr/>
            </a:pPr>
            <a:r>
              <a:rPr lang="en-US" smtClean="0">
                <a:latin typeface="Verdana" pitchFamily="34" charset="0"/>
              </a:rPr>
              <a:t>Other IC’s</a:t>
            </a:r>
          </a:p>
          <a:p>
            <a:pPr lvl="1">
              <a:defRPr/>
            </a:pPr>
            <a:r>
              <a:rPr lang="en-US" smtClean="0">
                <a:latin typeface="Verdana" pitchFamily="34" charset="0"/>
              </a:rPr>
              <a:t>Expansion slots</a:t>
            </a:r>
          </a:p>
          <a:p>
            <a:pPr lvl="1">
              <a:defRPr/>
            </a:pPr>
            <a:r>
              <a:rPr lang="en-US" smtClean="0">
                <a:latin typeface="Verdana" pitchFamily="34" charset="0"/>
              </a:rPr>
              <a:t>Expansion cards</a:t>
            </a:r>
          </a:p>
          <a:p>
            <a:pPr lvl="1">
              <a:defRPr/>
            </a:pPr>
            <a:r>
              <a:rPr lang="en-US" smtClean="0">
                <a:latin typeface="Verdana" pitchFamily="34" charset="0"/>
              </a:rPr>
              <a:t>Memory slots</a:t>
            </a:r>
          </a:p>
          <a:p>
            <a:pPr lvl="1">
              <a:defRPr/>
            </a:pPr>
            <a:r>
              <a:rPr lang="en-US" smtClean="0">
                <a:latin typeface="Verdana" pitchFamily="34" charset="0"/>
              </a:rPr>
              <a:t>Memory cards</a:t>
            </a:r>
          </a:p>
          <a:p>
            <a:pPr lvl="1">
              <a:defRPr/>
            </a:pPr>
            <a:r>
              <a:rPr lang="en-US" smtClean="0">
                <a:latin typeface="Verdana" pitchFamily="34" charset="0"/>
              </a:rPr>
              <a:t>Ports</a:t>
            </a:r>
          </a:p>
          <a:p>
            <a:pPr lvl="1">
              <a:defRPr/>
            </a:pPr>
            <a:endParaRPr lang="en-US" dirty="0" smtClean="0"/>
          </a:p>
        </p:txBody>
      </p:sp>
      <p:pic>
        <p:nvPicPr>
          <p:cNvPr id="6" name="Picture 12" descr="Fig04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98638"/>
            <a:ext cx="54102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981200" y="3352800"/>
            <a:ext cx="5410200" cy="228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5600" y="3810000"/>
            <a:ext cx="3124200" cy="1295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0000" y="4267200"/>
            <a:ext cx="1066800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810000" y="3962400"/>
            <a:ext cx="8382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05200" y="4876800"/>
            <a:ext cx="3048000" cy="152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57600" y="4343400"/>
            <a:ext cx="3733800" cy="1066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57400" y="2590800"/>
            <a:ext cx="4419600" cy="3276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CPU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central processing unit (CPU or processor) </a:t>
            </a:r>
            <a:r>
              <a:rPr lang="en-US" sz="2800" dirty="0"/>
              <a:t>is a computer chip that </a:t>
            </a:r>
            <a:endParaRPr lang="en-US" sz="2800" dirty="0" smtClean="0"/>
          </a:p>
          <a:p>
            <a:pPr lvl="1"/>
            <a:r>
              <a:rPr lang="en-US" sz="2400" dirty="0" smtClean="0"/>
              <a:t>Performs the </a:t>
            </a:r>
            <a:r>
              <a:rPr lang="en-US" sz="2400" dirty="0"/>
              <a:t>calculations and comparisons needed for </a:t>
            </a:r>
            <a:r>
              <a:rPr lang="en-US" sz="2400" dirty="0" smtClean="0"/>
              <a:t>processing</a:t>
            </a:r>
          </a:p>
          <a:p>
            <a:pPr lvl="1"/>
            <a:r>
              <a:rPr lang="en-US" sz="2400" dirty="0" smtClean="0"/>
              <a:t>controls </a:t>
            </a:r>
            <a:r>
              <a:rPr lang="en-US" sz="2400" dirty="0"/>
              <a:t>the computer’s </a:t>
            </a:r>
            <a:r>
              <a:rPr lang="en-US" sz="2400" dirty="0" smtClean="0"/>
              <a:t>operations</a:t>
            </a:r>
          </a:p>
          <a:p>
            <a:r>
              <a:rPr lang="en-US" sz="2800" dirty="0"/>
              <a:t>Many CPUs today are </a:t>
            </a:r>
            <a:r>
              <a:rPr lang="en-US" sz="2800" b="1" dirty="0"/>
              <a:t>multi-core </a:t>
            </a:r>
            <a:r>
              <a:rPr lang="en-US" sz="2800" b="1" dirty="0" smtClean="0"/>
              <a:t>CPUs </a:t>
            </a:r>
            <a:r>
              <a:rPr lang="en-US" sz="2800" dirty="0" smtClean="0"/>
              <a:t>that </a:t>
            </a:r>
            <a:r>
              <a:rPr lang="en-US" sz="2800" dirty="0"/>
              <a:t>contain the processing components or cores of multiple independent processors in a single CPU</a:t>
            </a:r>
            <a:endParaRPr lang="en-US" sz="2800" dirty="0" smtClean="0">
              <a:latin typeface="Verdana" pitchFamily="34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42" name="Picture 2" descr="http://cdn.ubergizmo.com/photos/2009/7/intel-core2-qu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62082"/>
            <a:ext cx="2171700" cy="123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guruitsupport.com/wp-content/uploads/2010/06/intel_atom_cpu-440x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6208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System Clock and Machine Cycle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952999"/>
          </a:xfrm>
        </p:spPr>
        <p:txBody>
          <a:bodyPr>
            <a:normAutofit/>
          </a:bodyPr>
          <a:lstStyle/>
          <a:p>
            <a:r>
              <a:rPr lang="en-US" sz="2800" dirty="0"/>
              <a:t>In order to synchronize all of a computer’s operations, a </a:t>
            </a:r>
            <a:r>
              <a:rPr lang="en-US" sz="2800" b="1" dirty="0"/>
              <a:t>system clock</a:t>
            </a:r>
            <a:r>
              <a:rPr lang="en-US" sz="2800" dirty="0"/>
              <a:t>—a small quartz crystal located on the motherboard—is used.</a:t>
            </a:r>
          </a:p>
          <a:p>
            <a:r>
              <a:rPr lang="en-US" sz="2800" dirty="0"/>
              <a:t>Whenever the CPU processes </a:t>
            </a:r>
            <a:r>
              <a:rPr lang="en-US" sz="2800" dirty="0" smtClean="0"/>
              <a:t>a single </a:t>
            </a:r>
            <a:r>
              <a:rPr lang="en-US" sz="2800" dirty="0"/>
              <a:t>piece </a:t>
            </a:r>
            <a:r>
              <a:rPr lang="en-US" sz="2800" dirty="0" smtClean="0"/>
              <a:t>of microcode</a:t>
            </a:r>
            <a:r>
              <a:rPr lang="en-US" sz="2800" dirty="0"/>
              <a:t>, it </a:t>
            </a:r>
            <a:r>
              <a:rPr lang="en-US" sz="2800" dirty="0" smtClean="0"/>
              <a:t>is referred </a:t>
            </a:r>
            <a:r>
              <a:rPr lang="en-US" sz="2800" dirty="0"/>
              <a:t>to as a </a:t>
            </a:r>
            <a:r>
              <a:rPr lang="en-US" sz="2800" b="1" dirty="0"/>
              <a:t>machine cycle</a:t>
            </a:r>
            <a:endParaRPr lang="en-US" sz="2800" dirty="0" smtClean="0">
              <a:latin typeface="Verdana" pitchFamily="34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System Clock and Machine Cycle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82836" y="1905000"/>
            <a:ext cx="3528588" cy="2133600"/>
            <a:chOff x="4882836" y="1905000"/>
            <a:chExt cx="3528588" cy="2133600"/>
          </a:xfrm>
        </p:grpSpPr>
        <p:sp>
          <p:nvSpPr>
            <p:cNvPr id="2" name="Bent Arrow 1"/>
            <p:cNvSpPr/>
            <p:nvPr/>
          </p:nvSpPr>
          <p:spPr>
            <a:xfrm rot="5400000">
              <a:off x="4806636" y="2667000"/>
              <a:ext cx="1447800" cy="1295400"/>
            </a:xfrm>
            <a:prstGeom prst="ben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01624" y="1905000"/>
              <a:ext cx="2209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Sep 1 Fetch </a:t>
              </a:r>
            </a:p>
            <a:p>
              <a:r>
                <a:rPr lang="en-US" sz="2400" dirty="0" smtClean="0"/>
                <a:t>The next instruction</a:t>
              </a:r>
            </a:p>
            <a:p>
              <a:r>
                <a:rPr lang="en-US" sz="2400" dirty="0" smtClean="0"/>
                <a:t>Is fetched from cache or Ram</a:t>
              </a:r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0" y="4191000"/>
            <a:ext cx="3847723" cy="2366459"/>
            <a:chOff x="4572000" y="4191000"/>
            <a:chExt cx="3847723" cy="2366459"/>
          </a:xfrm>
        </p:grpSpPr>
        <p:sp>
          <p:nvSpPr>
            <p:cNvPr id="8" name="Bent Arrow 7"/>
            <p:cNvSpPr/>
            <p:nvPr/>
          </p:nvSpPr>
          <p:spPr>
            <a:xfrm rot="10800000">
              <a:off x="4572000" y="4191000"/>
              <a:ext cx="1447800" cy="1295400"/>
            </a:xfrm>
            <a:prstGeom prst="ben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09923" y="4249135"/>
              <a:ext cx="2209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Sep 2 Decode </a:t>
              </a:r>
            </a:p>
            <a:p>
              <a:r>
                <a:rPr lang="en-US" sz="2400" dirty="0" smtClean="0"/>
                <a:t>The instructions are decoded into a form the ALU or FPU can understand</a:t>
              </a:r>
              <a:endParaRPr lang="en-US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5800" y="3871153"/>
            <a:ext cx="3657600" cy="1996247"/>
            <a:chOff x="685800" y="3871153"/>
            <a:chExt cx="3657600" cy="1996247"/>
          </a:xfrm>
        </p:grpSpPr>
        <p:sp>
          <p:nvSpPr>
            <p:cNvPr id="10" name="Bent Arrow 9"/>
            <p:cNvSpPr/>
            <p:nvPr/>
          </p:nvSpPr>
          <p:spPr>
            <a:xfrm rot="16200000">
              <a:off x="2971800" y="3947353"/>
              <a:ext cx="1447800" cy="1295400"/>
            </a:xfrm>
            <a:prstGeom prst="ben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" y="4667071"/>
              <a:ext cx="2209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Sep 3 Execute </a:t>
              </a:r>
            </a:p>
            <a:p>
              <a:r>
                <a:rPr lang="en-US" sz="2400" dirty="0" smtClean="0"/>
                <a:t>The instructions are carried out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800" y="2127239"/>
            <a:ext cx="3962400" cy="1938992"/>
            <a:chOff x="685800" y="2127239"/>
            <a:chExt cx="3962400" cy="1938992"/>
          </a:xfrm>
        </p:grpSpPr>
        <p:sp>
          <p:nvSpPr>
            <p:cNvPr id="13" name="Bent Arrow 12"/>
            <p:cNvSpPr/>
            <p:nvPr/>
          </p:nvSpPr>
          <p:spPr>
            <a:xfrm>
              <a:off x="3200400" y="2438400"/>
              <a:ext cx="1447800" cy="1295400"/>
            </a:xfrm>
            <a:prstGeom prst="ben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2127239"/>
              <a:ext cx="2362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Sep 4 Store </a:t>
              </a:r>
            </a:p>
            <a:p>
              <a:r>
                <a:rPr lang="en-US" sz="2400" dirty="0" smtClean="0"/>
                <a:t>The data or results are stored in registers or Ram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932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Memory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Memory </a:t>
            </a:r>
            <a:r>
              <a:rPr lang="en-US" dirty="0" smtClean="0"/>
              <a:t>is chips located inside the system unit that the computer uses to store data and instructions while it is working with them.</a:t>
            </a:r>
          </a:p>
          <a:p>
            <a:r>
              <a:rPr lang="en-US" b="1" dirty="0" smtClean="0"/>
              <a:t>Two types of Memory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volatile </a:t>
            </a:r>
            <a:r>
              <a:rPr lang="en-US" dirty="0" smtClean="0"/>
              <a:t>memory - loses </a:t>
            </a:r>
            <a:r>
              <a:rPr lang="en-US" dirty="0"/>
              <a:t>its contents when computer's </a:t>
            </a:r>
            <a:r>
              <a:rPr lang="en-US" dirty="0" smtClean="0"/>
              <a:t>power is </a:t>
            </a:r>
            <a:r>
              <a:rPr lang="en-US" dirty="0"/>
              <a:t>turned off</a:t>
            </a:r>
          </a:p>
          <a:p>
            <a:pPr lvl="1"/>
            <a:r>
              <a:rPr lang="en-US" dirty="0"/>
              <a:t>nonvolatile </a:t>
            </a:r>
            <a:r>
              <a:rPr lang="en-US" dirty="0" smtClean="0"/>
              <a:t>memory </a:t>
            </a:r>
            <a:r>
              <a:rPr lang="en-US" smtClean="0"/>
              <a:t>- does </a:t>
            </a:r>
            <a:r>
              <a:rPr lang="en-US" dirty="0"/>
              <a:t>NOT lose its contents when computer’s power is turned </a:t>
            </a:r>
            <a:r>
              <a:rPr lang="en-US" dirty="0" smtClean="0"/>
              <a:t>off.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Memory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RAM (random access memory) </a:t>
            </a:r>
            <a:r>
              <a:rPr lang="en-US" dirty="0" smtClean="0"/>
              <a:t>is used to store </a:t>
            </a:r>
          </a:p>
          <a:p>
            <a:pPr lvl="1"/>
            <a:r>
              <a:rPr lang="en-US" dirty="0" smtClean="0"/>
              <a:t>the essential parts of the operating system while the computer is running</a:t>
            </a:r>
          </a:p>
          <a:p>
            <a:pPr lvl="1"/>
            <a:r>
              <a:rPr lang="en-US" dirty="0" smtClean="0"/>
              <a:t>the programs and data  that the computer is currently using.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Memory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register </a:t>
            </a:r>
            <a:r>
              <a:rPr lang="en-US" dirty="0"/>
              <a:t>is high-speed </a:t>
            </a:r>
            <a:r>
              <a:rPr lang="en-US" dirty="0" smtClean="0"/>
              <a:t>memory </a:t>
            </a:r>
            <a:r>
              <a:rPr lang="en-US" dirty="0"/>
              <a:t>built into the CPU that temporarily stores data during processing </a:t>
            </a:r>
            <a:endParaRPr lang="en-US" dirty="0" smtClean="0"/>
          </a:p>
          <a:p>
            <a:r>
              <a:rPr lang="en-US" b="1" dirty="0"/>
              <a:t>ROM (read-only memory) </a:t>
            </a:r>
            <a:r>
              <a:rPr lang="en-US" dirty="0"/>
              <a:t>consists of nonvolatile chips that permanently store data or programs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F0"/>
                </a:solidFill>
              </a:rPr>
              <a:t>Memory </a:t>
            </a:r>
            <a:r>
              <a:rPr lang="en-US" sz="4000" dirty="0" smtClean="0">
                <a:solidFill>
                  <a:srgbClr val="00B0F0"/>
                </a:solidFill>
              </a:rPr>
              <a:t>Modules</a:t>
            </a:r>
          </a:p>
        </p:txBody>
      </p:sp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657600" cy="45720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Verdana" pitchFamily="34" charset="0"/>
              </a:rPr>
              <a:t>RAM memory is found on memory modules.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Memory slots on motherboard hold memory modules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Memory modules come is specific sizes and speeds</a:t>
            </a:r>
            <a:r>
              <a:rPr lang="en-US" sz="2800" smtClean="0"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 2" pitchFamily="18" charset="2"/>
              <a:buNone/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>
              <a:latin typeface="Arial" charset="0"/>
            </a:endParaRPr>
          </a:p>
        </p:txBody>
      </p:sp>
      <p:pic>
        <p:nvPicPr>
          <p:cNvPr id="29" name="Picture 27" descr="Fig04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7147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3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F0"/>
                </a:solidFill>
              </a:rPr>
              <a:t>Flash </a:t>
            </a:r>
            <a:r>
              <a:rPr lang="en-US" sz="4000" dirty="0" smtClean="0">
                <a:solidFill>
                  <a:srgbClr val="00B0F0"/>
                </a:solidFill>
              </a:rPr>
              <a:t>Memory Cards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72000"/>
          </a:xfrm>
        </p:spPr>
        <p:txBody>
          <a:bodyPr rtlCol="0">
            <a:normAutofit fontScale="77500" lnSpcReduction="20000"/>
          </a:bodyPr>
          <a:lstStyle/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latin typeface="Verdana" pitchFamily="34" charset="0"/>
              </a:rPr>
              <a:t>Nonvolatile memory that can be erased electronically and reloaded</a:t>
            </a:r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latin typeface="Verdana" pitchFamily="34" charset="0"/>
              </a:rPr>
              <a:t>Used with PDAs, digital cameras, digital cellular phones, music players, digital voice recorders, printers, Internet receivers, and pagers</a:t>
            </a:r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latin typeface="Verdana" pitchFamily="34" charset="0"/>
              </a:rPr>
              <a:t>Allows users to transfer data from mobile devices to desktop computers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latin typeface="Verdana" pitchFamily="34" charset="0"/>
              </a:rPr>
              <a:t>Hot plugging allows you to insert and remove cards while computer is running under Widows XP operating system</a:t>
            </a:r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 eaLnBrk="1" fontAlgn="auto" hangingPunct="1">
              <a:spcBef>
                <a:spcPct val="5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latin typeface="Arial" charset="0"/>
            </a:endParaRPr>
          </a:p>
        </p:txBody>
      </p:sp>
      <p:pic>
        <p:nvPicPr>
          <p:cNvPr id="6" name="Picture 9" descr="fig4-31 m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733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2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Expansion Slots, Expansion Cards, and </a:t>
            </a:r>
            <a:r>
              <a:rPr lang="en-US" dirty="0" err="1" smtClean="0">
                <a:solidFill>
                  <a:srgbClr val="00B0F0"/>
                </a:solidFill>
              </a:rPr>
              <a:t>ExpressCard</a:t>
            </a:r>
            <a:r>
              <a:rPr lang="en-US" dirty="0" smtClean="0">
                <a:solidFill>
                  <a:srgbClr val="00B0F0"/>
                </a:solidFill>
              </a:rPr>
              <a:t> Modules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915400" cy="462381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An expansion slot is a socket on the motherboard where a expansion card are inserted.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Expansion cards are used to improve the quality of the existing components on the mother board including</a:t>
            </a:r>
          </a:p>
          <a:p>
            <a:pPr>
              <a:spcBef>
                <a:spcPct val="50000"/>
              </a:spcBef>
            </a:pPr>
            <a:r>
              <a:rPr kumimoji="1" lang="en-US" b="1" dirty="0">
                <a:solidFill>
                  <a:srgbClr val="0000CC"/>
                </a:solidFill>
                <a:latin typeface="Verdana" pitchFamily="34" charset="0"/>
              </a:rPr>
              <a:t>Plug and Play </a:t>
            </a:r>
            <a:r>
              <a:rPr kumimoji="1" lang="en-US" dirty="0">
                <a:latin typeface="Verdana" pitchFamily="34" charset="0"/>
              </a:rPr>
              <a:t>- t</a:t>
            </a:r>
            <a:r>
              <a:rPr lang="en-US" dirty="0">
                <a:latin typeface="Verdana" pitchFamily="34" charset="0"/>
              </a:rPr>
              <a:t>he computer automatically configures cards and other devices as you install them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5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Digital Data Representation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17780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basic building block of the CPU is the transistor.  A CPU can contain billions of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them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0s and 1s used to represent data can be represented in a variety of ways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Transistor circuits can be open (0) or closed (1)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Transistors can have an electrical state of negative (0) or positive (1)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06" y="4994514"/>
            <a:ext cx="1828800" cy="158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171032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9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Expansion Slots, Expansion Cards, and </a:t>
            </a:r>
            <a:r>
              <a:rPr lang="en-US" dirty="0" err="1" smtClean="0">
                <a:solidFill>
                  <a:srgbClr val="00B0F0"/>
                </a:solidFill>
              </a:rPr>
              <a:t>ExpressCard</a:t>
            </a:r>
            <a:r>
              <a:rPr lang="en-US" dirty="0" smtClean="0">
                <a:solidFill>
                  <a:srgbClr val="00B0F0"/>
                </a:solidFill>
              </a:rPr>
              <a:t> Modules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038600" cy="46243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Examples Include</a:t>
            </a:r>
          </a:p>
          <a:p>
            <a:pPr lvl="1"/>
            <a:r>
              <a:rPr lang="en-US" smtClean="0">
                <a:latin typeface="Verdana" pitchFamily="34" charset="0"/>
              </a:rPr>
              <a:t>Video cards</a:t>
            </a:r>
          </a:p>
          <a:p>
            <a:pPr lvl="1"/>
            <a:r>
              <a:rPr lang="en-US" smtClean="0">
                <a:latin typeface="Verdana" pitchFamily="34" charset="0"/>
              </a:rPr>
              <a:t>Audio cards</a:t>
            </a:r>
          </a:p>
          <a:p>
            <a:pPr lvl="1"/>
            <a:r>
              <a:rPr lang="en-US" smtClean="0">
                <a:latin typeface="Verdana" pitchFamily="34" charset="0"/>
              </a:rPr>
              <a:t>USB port cards</a:t>
            </a:r>
          </a:p>
          <a:p>
            <a:pPr lvl="1"/>
            <a:r>
              <a:rPr lang="en-US" smtClean="0">
                <a:latin typeface="Verdana" pitchFamily="34" charset="0"/>
              </a:rPr>
              <a:t>Firewire port cards</a:t>
            </a:r>
          </a:p>
        </p:txBody>
      </p:sp>
      <p:pic>
        <p:nvPicPr>
          <p:cNvPr id="8" name="Picture 7" descr="video ca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reative-sound-blaster-audigy-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USB_Port_Car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479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irewire-car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4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Expansion Slots, Expansion Cards, and </a:t>
            </a:r>
            <a:r>
              <a:rPr lang="en-US" dirty="0" err="1" smtClean="0">
                <a:solidFill>
                  <a:srgbClr val="00B0F0"/>
                </a:solidFill>
              </a:rPr>
              <a:t>ExpressCard</a:t>
            </a:r>
            <a:r>
              <a:rPr lang="en-US" dirty="0" smtClean="0">
                <a:solidFill>
                  <a:srgbClr val="00B0F0"/>
                </a:solidFill>
              </a:rPr>
              <a:t> Modules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153400" cy="4623816"/>
          </a:xfrm>
        </p:spPr>
        <p:txBody>
          <a:bodyPr>
            <a:normAutofit/>
          </a:bodyPr>
          <a:lstStyle/>
          <a:p>
            <a:r>
              <a:rPr lang="en-US" dirty="0" smtClean="0"/>
              <a:t>Today most notebook and netbook computers use the newer </a:t>
            </a:r>
            <a:r>
              <a:rPr lang="en-US" dirty="0" err="1" smtClean="0"/>
              <a:t>ExpressCard</a:t>
            </a:r>
            <a:r>
              <a:rPr lang="en-US" dirty="0" smtClean="0"/>
              <a:t> modules.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Buses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bus </a:t>
            </a:r>
            <a:r>
              <a:rPr lang="en-US" dirty="0" smtClean="0"/>
              <a:t>is an electronic path over which data can travel.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2: Computer Hardware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6386" name="Picture 2" descr="http://dl.uncw.edu/digilib/chemistry/computer%20applications/hardware/chpt01a/b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5162"/>
            <a:ext cx="39052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Buses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2: Computer Hardware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39042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Ports and Connectors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152400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Ports are the connectors located on the exterior of the system unit that are used to connect external hardware devices.</a:t>
            </a:r>
          </a:p>
          <a:p>
            <a:r>
              <a:rPr lang="en-US" dirty="0" smtClean="0"/>
              <a:t>Each port is attached to the appropriate bus on the mother board so that when a device is</a:t>
            </a:r>
            <a:br>
              <a:rPr lang="en-US" dirty="0" smtClean="0"/>
            </a:br>
            <a:r>
              <a:rPr lang="en-US" dirty="0" smtClean="0"/>
              <a:t>plugged into a port, the device can communicate with the CPU and other computer components.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2: Computer Hardware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Ports and Connectors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2: Computer Hardware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00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800" smtClean="0">
                <a:latin typeface="Verdana" pitchFamily="34" charset="0"/>
              </a:rPr>
              <a:t>USB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sz="2000" smtClean="0">
                <a:latin typeface="Verdana" pitchFamily="34" charset="0"/>
              </a:rPr>
              <a:t>USB (universal serial bus) port can connect up to 127 different peripherals together with a single connector type</a:t>
            </a:r>
          </a:p>
          <a:p>
            <a:pPr lvl="1" eaLnBrk="1" hangingPunct="1">
              <a:spcBef>
                <a:spcPct val="50000"/>
              </a:spcBef>
            </a:pPr>
            <a:r>
              <a:rPr kumimoji="1" lang="en-US" sz="2000" smtClean="0">
                <a:latin typeface="Verdana" pitchFamily="34" charset="0"/>
              </a:rPr>
              <a:t>PCs typically have four to eight USB ports on front or back of the system unit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sz="2400" smtClean="0">
                <a:latin typeface="Verdana" pitchFamily="34" charset="0"/>
              </a:rPr>
              <a:t>Firewire</a:t>
            </a:r>
          </a:p>
          <a:p>
            <a:pPr lvl="1" eaLnBrk="1" hangingPunct="1">
              <a:spcBef>
                <a:spcPct val="50000"/>
              </a:spcBef>
            </a:pPr>
            <a:r>
              <a:rPr kumimoji="1" lang="en-US" sz="2000" smtClean="0">
                <a:latin typeface="Verdana" pitchFamily="34" charset="0"/>
              </a:rPr>
              <a:t>Used to transfer video to computers</a:t>
            </a:r>
          </a:p>
          <a:p>
            <a:pPr eaLnBrk="1" hangingPunct="1">
              <a:spcBef>
                <a:spcPct val="50000"/>
              </a:spcBef>
            </a:pPr>
            <a:endParaRPr kumimoji="1" lang="en-US" sz="2400" smtClean="0"/>
          </a:p>
          <a:p>
            <a:pPr lvl="1" eaLnBrk="1" hangingPunct="1">
              <a:spcBef>
                <a:spcPct val="50000"/>
              </a:spcBef>
            </a:pPr>
            <a:endParaRPr kumimoji="1" lang="en-US" sz="1600" smtClean="0"/>
          </a:p>
          <a:p>
            <a:pPr lvl="1" eaLnBrk="1" hangingPunct="1">
              <a:spcBef>
                <a:spcPct val="50000"/>
              </a:spcBef>
            </a:pPr>
            <a:endParaRPr kumimoji="1" lang="en-US" sz="2000" smtClean="0"/>
          </a:p>
          <a:p>
            <a:pPr lvl="1" eaLnBrk="1" hangingPunct="1">
              <a:spcBef>
                <a:spcPct val="50000"/>
              </a:spcBef>
            </a:pPr>
            <a:endParaRPr kumimoji="1" lang="en-US" sz="2000" smtClean="0">
              <a:latin typeface="Arial" charset="0"/>
            </a:endParaRPr>
          </a:p>
          <a:p>
            <a:pPr lvl="1" eaLnBrk="1" hangingPunct="1">
              <a:spcBef>
                <a:spcPct val="50000"/>
              </a:spcBef>
            </a:pPr>
            <a:endParaRPr lang="en-US" sz="20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>
              <a:latin typeface="Arial" charset="0"/>
            </a:endParaRPr>
          </a:p>
        </p:txBody>
      </p:sp>
      <p:pic>
        <p:nvPicPr>
          <p:cNvPr id="12" name="Picture 11" descr="USB 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392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rewire Po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2494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Ports and Connectors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00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smtClean="0">
                <a:latin typeface="Verdana" pitchFamily="34" charset="0"/>
              </a:rPr>
              <a:t>15 Pin Video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sz="2400" smtClean="0">
                <a:latin typeface="Verdana" pitchFamily="34" charset="0"/>
              </a:rPr>
              <a:t>Digital Video Interface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sz="2400" smtClean="0">
                <a:latin typeface="Verdana" pitchFamily="34" charset="0"/>
              </a:rPr>
              <a:t>RJ 45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sz="2400" smtClean="0">
                <a:latin typeface="Verdana" pitchFamily="34" charset="0"/>
              </a:rPr>
              <a:t>HDMI</a:t>
            </a:r>
          </a:p>
          <a:p>
            <a:pPr eaLnBrk="1" hangingPunct="1">
              <a:spcBef>
                <a:spcPct val="50000"/>
              </a:spcBef>
            </a:pPr>
            <a:endParaRPr kumimoji="1" lang="en-US" sz="2400" smtClean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en-US" sz="2400" smtClean="0"/>
          </a:p>
          <a:p>
            <a:pPr lvl="1" eaLnBrk="1" hangingPunct="1">
              <a:spcBef>
                <a:spcPct val="50000"/>
              </a:spcBef>
            </a:pPr>
            <a:endParaRPr kumimoji="1" lang="en-US" sz="1600" smtClean="0"/>
          </a:p>
          <a:p>
            <a:pPr lvl="1" eaLnBrk="1" hangingPunct="1">
              <a:spcBef>
                <a:spcPct val="50000"/>
              </a:spcBef>
            </a:pPr>
            <a:endParaRPr kumimoji="1" lang="en-US" sz="2000" smtClean="0"/>
          </a:p>
          <a:p>
            <a:pPr lvl="1" eaLnBrk="1" hangingPunct="1">
              <a:spcBef>
                <a:spcPct val="50000"/>
              </a:spcBef>
            </a:pPr>
            <a:endParaRPr kumimoji="1" lang="en-US" sz="2000" smtClean="0">
              <a:latin typeface="Arial" charset="0"/>
            </a:endParaRPr>
          </a:p>
          <a:p>
            <a:pPr lvl="1" eaLnBrk="1" hangingPunct="1">
              <a:spcBef>
                <a:spcPct val="50000"/>
              </a:spcBef>
            </a:pPr>
            <a:endParaRPr lang="en-US" sz="20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>
              <a:latin typeface="Arial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4385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1767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44958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47132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4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Power Supply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2: Computer Hardware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593850"/>
            <a:ext cx="4572000" cy="4572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pitchFamily="34" charset="0"/>
              </a:rPr>
              <a:t>Converts AC Power into DC Power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</a:rPr>
              <a:t>Fan keeps system unit components cool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</a:rPr>
              <a:t>External peripherals might use an AC adapter, which is an external power supply</a:t>
            </a:r>
          </a:p>
          <a:p>
            <a:pPr marL="118872" indent="0" eaLnBrk="1" hangingPunct="1">
              <a:buNone/>
            </a:pPr>
            <a:endParaRPr lang="en-US" sz="2400" dirty="0" smtClean="0">
              <a:latin typeface="Verdana" pitchFamily="34" charset="0"/>
            </a:endParaRPr>
          </a:p>
          <a:p>
            <a:pPr eaLnBrk="1" hangingPunct="1"/>
            <a:endParaRPr lang="en-US" sz="2400" dirty="0" smtClean="0">
              <a:latin typeface="Verdana" pitchFamily="34" charset="0"/>
            </a:endParaRPr>
          </a:p>
          <a:p>
            <a:pPr eaLnBrk="1" hangingPunct="1"/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latin typeface="Arial" charset="0"/>
            </a:endParaRPr>
          </a:p>
        </p:txBody>
      </p:sp>
      <p:pic>
        <p:nvPicPr>
          <p:cNvPr id="13" name="Picture 12" descr="Powersuppl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8130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External Power Suppli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4250"/>
            <a:ext cx="36576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Bays</a:t>
            </a:r>
          </a:p>
        </p:txBody>
      </p:sp>
      <p:pic>
        <p:nvPicPr>
          <p:cNvPr id="11" name="Picture 10" descr="external_ba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04800" y="1536826"/>
            <a:ext cx="4038600" cy="4572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pitchFamily="34" charset="0"/>
              </a:rPr>
              <a:t>Area inside system unit used to install additional equipment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</a:rPr>
              <a:t>Two Types</a:t>
            </a:r>
          </a:p>
          <a:p>
            <a:pPr lvl="1" eaLnBrk="1" hangingPunct="1"/>
            <a:r>
              <a:rPr lang="en-US" sz="2000" dirty="0" smtClean="0">
                <a:latin typeface="Verdana" pitchFamily="34" charset="0"/>
              </a:rPr>
              <a:t>External</a:t>
            </a:r>
          </a:p>
          <a:p>
            <a:pPr lvl="1" eaLnBrk="1" hangingPunct="1"/>
            <a:r>
              <a:rPr lang="en-US" sz="2000" dirty="0" smtClean="0">
                <a:latin typeface="Verdana" pitchFamily="34" charset="0"/>
              </a:rPr>
              <a:t>Internal</a:t>
            </a:r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latin typeface="Arial" charset="0"/>
            </a:endParaRPr>
          </a:p>
        </p:txBody>
      </p:sp>
      <p:pic>
        <p:nvPicPr>
          <p:cNvPr id="16" name="Picture 15" descr="Internal_Drive_Bay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781425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Cooling Systems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04800" y="1536826"/>
            <a:ext cx="4038600" cy="4572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pitchFamily="34" charset="0"/>
              </a:rPr>
              <a:t>Cooling system include</a:t>
            </a:r>
          </a:p>
          <a:p>
            <a:pPr lvl="1"/>
            <a:r>
              <a:rPr lang="en-US" sz="2400" dirty="0" smtClean="0">
                <a:latin typeface="Verdana" pitchFamily="34" charset="0"/>
              </a:rPr>
              <a:t>Fans</a:t>
            </a:r>
          </a:p>
          <a:p>
            <a:pPr lvl="1"/>
            <a:r>
              <a:rPr lang="en-US" sz="2400" dirty="0" smtClean="0">
                <a:latin typeface="Verdana" pitchFamily="34" charset="0"/>
              </a:rPr>
              <a:t>Heat Sinks</a:t>
            </a:r>
          </a:p>
          <a:p>
            <a:pPr lvl="1"/>
            <a:r>
              <a:rPr lang="en-US" sz="2400" dirty="0" smtClean="0">
                <a:latin typeface="Verdana" pitchFamily="34" charset="0"/>
              </a:rPr>
              <a:t>Heat pipes</a:t>
            </a:r>
          </a:p>
          <a:p>
            <a:pPr lvl="1"/>
            <a:r>
              <a:rPr lang="en-US" sz="2400" dirty="0" smtClean="0">
                <a:latin typeface="Verdana" pitchFamily="34" charset="0"/>
              </a:rPr>
              <a:t>Liquid cooling systems</a:t>
            </a:r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latin typeface="Arial" charset="0"/>
            </a:endParaRPr>
          </a:p>
        </p:txBody>
      </p:sp>
      <p:pic>
        <p:nvPicPr>
          <p:cNvPr id="19458" name="Picture 2" descr="http://upload.wikimedia.org/wikipedia/commons/thumb/e/e2/80mm_fan.jpg/300px-80mm_f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16" y="2212181"/>
            <a:ext cx="3871484" cy="34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16" y="2082352"/>
            <a:ext cx="4011813" cy="366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 descr="http://apcmag.com/images/hpz800liquidcooling-lg-ap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7" y="1651565"/>
            <a:ext cx="4329742" cy="48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Digital Data Representation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47320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</a:rPr>
              <a:t>A numbering system that uses only 0’s and 1’s is the Binary numbering system.</a:t>
            </a:r>
          </a:p>
          <a:p>
            <a:r>
              <a:rPr lang="en-US" sz="2800" dirty="0" smtClean="0">
                <a:latin typeface="Verdana" pitchFamily="34" charset="0"/>
              </a:rPr>
              <a:t>Each transistor represents one Bit.</a:t>
            </a:r>
          </a:p>
          <a:p>
            <a:r>
              <a:rPr lang="en-US" sz="2800" dirty="0">
                <a:latin typeface="Verdana" pitchFamily="34" charset="0"/>
              </a:rPr>
              <a:t>A bit by itself is not sufficient to </a:t>
            </a:r>
            <a:r>
              <a:rPr lang="en-US" sz="2800" dirty="0" smtClean="0">
                <a:latin typeface="Verdana" pitchFamily="34" charset="0"/>
              </a:rPr>
              <a:t>represent information.</a:t>
            </a:r>
          </a:p>
          <a:p>
            <a:r>
              <a:rPr lang="en-US" sz="2800" dirty="0" smtClean="0">
                <a:latin typeface="Verdana" pitchFamily="34" charset="0"/>
              </a:rPr>
              <a:t>The basic unit for representing information </a:t>
            </a:r>
            <a:r>
              <a:rPr lang="en-US" sz="2800" dirty="0">
                <a:latin typeface="Verdana" pitchFamily="34" charset="0"/>
              </a:rPr>
              <a:t>in a computing system</a:t>
            </a:r>
            <a:r>
              <a:rPr lang="en-US" sz="2800" dirty="0" smtClean="0">
                <a:latin typeface="Verdana" pitchFamily="34" charset="0"/>
              </a:rPr>
              <a:t> is the Byte.</a:t>
            </a:r>
          </a:p>
          <a:p>
            <a:r>
              <a:rPr lang="en-US" sz="2800" dirty="0" smtClean="0">
                <a:latin typeface="Verdana" pitchFamily="34" charset="0"/>
              </a:rPr>
              <a:t>A Byte is made up of 8 Bits.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2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Mobile Computing Devices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Verdana" pitchFamily="34" charset="0"/>
              </a:rPr>
              <a:t>Include notebook, weighing between 2.5 and 8 pounds, 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or mobile device such as a PDA</a:t>
            </a:r>
          </a:p>
          <a:p>
            <a:pPr eaLnBrk="1" hangingPunct="1"/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>
              <a:latin typeface="Arial" charset="0"/>
            </a:endParaRPr>
          </a:p>
        </p:txBody>
      </p:sp>
      <p:pic>
        <p:nvPicPr>
          <p:cNvPr id="6" name="Picture 9" descr="Fig04-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6" r="4053" b="3999"/>
          <a:stretch>
            <a:fillRect/>
          </a:stretch>
        </p:blipFill>
        <p:spPr bwMode="auto">
          <a:xfrm>
            <a:off x="1100138" y="2895600"/>
            <a:ext cx="31781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Fig04-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34415" r="77113" b="18491"/>
          <a:stretch>
            <a:fillRect/>
          </a:stretch>
        </p:blipFill>
        <p:spPr bwMode="auto">
          <a:xfrm>
            <a:off x="5791200" y="2895600"/>
            <a:ext cx="2155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5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Mobile Computing Devices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3505200" cy="45720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Verdana" pitchFamily="34" charset="0"/>
              </a:rPr>
              <a:t>Lab top motherboard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Webbook motherboard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PDA motherboard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Printer motherboard</a:t>
            </a:r>
          </a:p>
          <a:p>
            <a:pPr eaLnBrk="1" hangingPunct="1"/>
            <a:endParaRPr lang="en-US" sz="2800" smtClean="0">
              <a:latin typeface="Verdana" pitchFamily="34" charset="0"/>
            </a:endParaRPr>
          </a:p>
          <a:p>
            <a:pPr eaLnBrk="1" hangingPunct="1"/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  <a:p>
            <a:pPr eaLnBrk="1" hangingPunct="1">
              <a:spcBef>
                <a:spcPct val="50000"/>
              </a:spcBef>
            </a:pPr>
            <a:endParaRPr lang="en-US" sz="2400" smtClean="0">
              <a:latin typeface="Arial" charset="0"/>
            </a:endParaRPr>
          </a:p>
        </p:txBody>
      </p:sp>
      <p:pic>
        <p:nvPicPr>
          <p:cNvPr id="6" name="Picture 5" descr="laptop-main-board-560x4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etbook mother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0825"/>
            <a:ext cx="51054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DA motherboa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53641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rinter motherboar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76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Digital Data Representation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6320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</a:rPr>
              <a:t>Examples of Byte Data representation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225808"/>
            <a:ext cx="733864" cy="274320"/>
          </a:xfrm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676400" y="2263409"/>
            <a:ext cx="5943600" cy="1044575"/>
            <a:chOff x="1584" y="2016"/>
            <a:chExt cx="3744" cy="658"/>
          </a:xfrm>
        </p:grpSpPr>
        <p:pic>
          <p:nvPicPr>
            <p:cNvPr id="6" name="Picture 10" descr="fig4-15 mod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256"/>
              <a:ext cx="3744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1584" y="2016"/>
              <a:ext cx="24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 dirty="0"/>
                <a:t>8-bit byte for the number 3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676400" y="3330209"/>
            <a:ext cx="5943600" cy="1066800"/>
            <a:chOff x="1584" y="2784"/>
            <a:chExt cx="3744" cy="672"/>
          </a:xfrm>
        </p:grpSpPr>
        <p:pic>
          <p:nvPicPr>
            <p:cNvPr id="10" name="Picture 13" descr="fig4-15 mod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033"/>
              <a:ext cx="374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584" y="2784"/>
              <a:ext cx="24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/>
                <a:t>8-bit byte for the number 5</a:t>
              </a:r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1600200" y="4473209"/>
            <a:ext cx="6019800" cy="1041400"/>
            <a:chOff x="1536" y="3600"/>
            <a:chExt cx="3792" cy="656"/>
          </a:xfrm>
        </p:grpSpPr>
        <p:pic>
          <p:nvPicPr>
            <p:cNvPr id="15" name="Picture 16" descr="fig4-15 mod 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" y="3840"/>
              <a:ext cx="375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536" y="3600"/>
              <a:ext cx="259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/>
                <a:t>8-bit byte for the capital letter T</a:t>
              </a:r>
            </a:p>
          </p:txBody>
        </p:sp>
      </p:grpSp>
      <p:sp>
        <p:nvSpPr>
          <p:cNvPr id="17" name="Text Placeholder 10"/>
          <p:cNvSpPr txBox="1">
            <a:spLocks/>
          </p:cNvSpPr>
          <p:nvPr/>
        </p:nvSpPr>
        <p:spPr>
          <a:xfrm>
            <a:off x="457200" y="5692409"/>
            <a:ext cx="8229600" cy="762000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>
                <a:latin typeface="Verdana" pitchFamily="34" charset="0"/>
              </a:rPr>
              <a:t>A File is a named collection of bytes that represents any type of data</a:t>
            </a:r>
          </a:p>
        </p:txBody>
      </p:sp>
    </p:spTree>
    <p:extLst>
      <p:ext uri="{BB962C8B-B14F-4D97-AF65-F5344CB8AC3E}">
        <p14:creationId xmlns:p14="http://schemas.microsoft.com/office/powerpoint/2010/main" val="153824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Digital Data Representation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228600" y="1676400"/>
            <a:ext cx="5105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latin typeface="Verdana" pitchFamily="34" charset="0"/>
              </a:rPr>
              <a:t>Converting to and from Binary.</a:t>
            </a:r>
          </a:p>
          <a:p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The user presses the capital letter </a:t>
            </a:r>
            <a:r>
              <a:rPr kumimoji="1" lang="en-US" sz="2400" b="1" dirty="0">
                <a:solidFill>
                  <a:schemeClr val="hlink"/>
                </a:solidFill>
                <a:latin typeface="Lucida Sans Unicode" pitchFamily="34" charset="0"/>
              </a:rPr>
              <a:t>D</a:t>
            </a:r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 (</a:t>
            </a:r>
            <a:r>
              <a:rPr kumimoji="1" lang="en-US" sz="2400" dirty="0" err="1">
                <a:solidFill>
                  <a:srgbClr val="000000"/>
                </a:solidFill>
                <a:latin typeface="Lucida Sans Unicode" pitchFamily="34" charset="0"/>
              </a:rPr>
              <a:t>shift+D</a:t>
            </a:r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 key) on the keyboard</a:t>
            </a:r>
            <a:r>
              <a:rPr kumimoji="1" lang="en-US" sz="2400" dirty="0" smtClean="0">
                <a:solidFill>
                  <a:srgbClr val="000000"/>
                </a:solidFill>
                <a:latin typeface="Lucida Sans Unicode" pitchFamily="34" charset="0"/>
              </a:rPr>
              <a:t>.</a:t>
            </a:r>
          </a:p>
          <a:p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An electronic signal for the capital letter </a:t>
            </a:r>
            <a:r>
              <a:rPr kumimoji="1" lang="en-US" sz="2400" b="1" dirty="0">
                <a:solidFill>
                  <a:schemeClr val="hlink"/>
                </a:solidFill>
                <a:latin typeface="Lucida Sans Unicode" pitchFamily="34" charset="0"/>
              </a:rPr>
              <a:t>D</a:t>
            </a:r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 is sent to the system unit</a:t>
            </a:r>
            <a:r>
              <a:rPr kumimoji="1" lang="en-US" sz="2400" dirty="0" smtClean="0">
                <a:solidFill>
                  <a:srgbClr val="000000"/>
                </a:solidFill>
                <a:latin typeface="Lucida Sans Unicode" pitchFamily="34" charset="0"/>
              </a:rPr>
              <a:t>.</a:t>
            </a:r>
          </a:p>
          <a:p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The signal for the capital letter </a:t>
            </a:r>
            <a:r>
              <a:rPr kumimoji="1" lang="en-US" sz="2400" b="1" dirty="0">
                <a:solidFill>
                  <a:schemeClr val="hlink"/>
                </a:solidFill>
                <a:latin typeface="Lucida Sans Unicode" pitchFamily="34" charset="0"/>
              </a:rPr>
              <a:t>D</a:t>
            </a:r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 is converted to its Unicode binary code (01000100) and is stored in memory for processing.</a:t>
            </a:r>
          </a:p>
          <a:p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After processing, the binary code for the capital letter </a:t>
            </a:r>
            <a:r>
              <a:rPr kumimoji="1" lang="en-US" sz="2400" b="1" dirty="0">
                <a:solidFill>
                  <a:schemeClr val="hlink"/>
                </a:solidFill>
                <a:latin typeface="Lucida Sans Unicode" pitchFamily="34" charset="0"/>
              </a:rPr>
              <a:t>D</a:t>
            </a:r>
            <a:r>
              <a:rPr kumimoji="1" lang="en-US" sz="2400" dirty="0">
                <a:solidFill>
                  <a:srgbClr val="000000"/>
                </a:solidFill>
                <a:latin typeface="Lucida Sans Unicode" pitchFamily="34" charset="0"/>
              </a:rPr>
              <a:t> is converted to an image, and displayed on the output device.</a:t>
            </a:r>
            <a:endParaRPr kumimoji="1" lang="en-US" sz="2400" dirty="0" smtClean="0">
              <a:solidFill>
                <a:srgbClr val="000000"/>
              </a:solidFill>
              <a:latin typeface="Lucida Sans Unicode" pitchFamily="34" charset="0"/>
            </a:endParaRPr>
          </a:p>
          <a:p>
            <a:endParaRPr lang="en-US" sz="2400" dirty="0" smtClean="0">
              <a:latin typeface="Verdana" pitchFamily="34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5622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7086600" y="2590800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4" y="3276600"/>
            <a:ext cx="1971675" cy="161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448300"/>
            <a:ext cx="15049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>
            <a:off x="7048500" y="4953000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How Components Interact In a PC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733800" y="3886200"/>
            <a:ext cx="1600200" cy="609600"/>
            <a:chOff x="2352" y="2544"/>
            <a:chExt cx="1008" cy="384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352" y="2544"/>
              <a:ext cx="1008" cy="38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458" y="2592"/>
              <a:ext cx="7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Memory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981200" y="1600200"/>
            <a:ext cx="5181600" cy="2286000"/>
            <a:chOff x="1248" y="1104"/>
            <a:chExt cx="3264" cy="1440"/>
          </a:xfrm>
        </p:grpSpPr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1872" y="1680"/>
              <a:ext cx="2016" cy="864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405" y="1795"/>
              <a:ext cx="94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  <a:latin typeface="Lucida Sans Unicode" pitchFamily="34" charset="0"/>
                </a:rPr>
                <a:t>Instructions</a:t>
              </a:r>
            </a:p>
            <a:p>
              <a:pPr algn="ctr" eaLnBrk="1" hangingPunct="1"/>
              <a:r>
                <a:rPr lang="en-US" sz="2000">
                  <a:solidFill>
                    <a:schemeClr val="bg1"/>
                  </a:solidFill>
                  <a:latin typeface="Lucida Sans Unicode" pitchFamily="34" charset="0"/>
                </a:rPr>
                <a:t>Data</a:t>
              </a:r>
            </a:p>
            <a:p>
              <a:pPr algn="ctr" eaLnBrk="1" hangingPunct="1"/>
              <a:r>
                <a:rPr lang="en-US" sz="2000">
                  <a:solidFill>
                    <a:schemeClr val="bg1"/>
                  </a:solidFill>
                  <a:latin typeface="Lucida Sans Unicode" pitchFamily="34" charset="0"/>
                </a:rPr>
                <a:t>Information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248" y="1104"/>
              <a:ext cx="3264" cy="57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649" y="1104"/>
              <a:ext cx="4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CPU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296" y="1344"/>
              <a:ext cx="11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Control Unit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544" y="1344"/>
              <a:ext cx="18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Arithmetic Logic Unit</a:t>
              </a:r>
            </a:p>
          </p:txBody>
        </p:sp>
      </p:grpSp>
      <p:grpSp>
        <p:nvGrpSpPr>
          <p:cNvPr id="15" name="Group 33"/>
          <p:cNvGrpSpPr>
            <a:grpSpLocks/>
          </p:cNvGrpSpPr>
          <p:nvPr/>
        </p:nvGrpSpPr>
        <p:grpSpPr bwMode="auto">
          <a:xfrm>
            <a:off x="5400675" y="3657600"/>
            <a:ext cx="3438525" cy="1066800"/>
            <a:chOff x="3402" y="2400"/>
            <a:chExt cx="2166" cy="672"/>
          </a:xfrm>
        </p:grpSpPr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4608" y="2400"/>
              <a:ext cx="960" cy="672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4707" y="2477"/>
              <a:ext cx="76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Output</a:t>
              </a:r>
            </a:p>
            <a:p>
              <a:pPr algn="ctr"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Devices</a:t>
              </a:r>
            </a:p>
          </p:txBody>
        </p:sp>
        <p:sp>
          <p:nvSpPr>
            <p:cNvPr id="18" name="AutoShape 25"/>
            <p:cNvSpPr>
              <a:spLocks noChangeArrowheads="1"/>
            </p:cNvSpPr>
            <p:nvPr/>
          </p:nvSpPr>
          <p:spPr bwMode="auto">
            <a:xfrm>
              <a:off x="3408" y="2448"/>
              <a:ext cx="1200" cy="576"/>
            </a:xfrm>
            <a:prstGeom prst="rightArrow">
              <a:avLst>
                <a:gd name="adj1" fmla="val 50000"/>
                <a:gd name="adj2" fmla="val 52083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3402" y="2592"/>
              <a:ext cx="11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Information</a:t>
              </a:r>
            </a:p>
          </p:txBody>
        </p:sp>
      </p:grp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304800" y="3657600"/>
            <a:ext cx="3429000" cy="1066800"/>
            <a:chOff x="192" y="2400"/>
            <a:chExt cx="2160" cy="672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92" y="2400"/>
              <a:ext cx="960" cy="672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291" y="2477"/>
              <a:ext cx="76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Input</a:t>
              </a:r>
            </a:p>
            <a:p>
              <a:pPr algn="ctr"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Devices</a:t>
              </a:r>
            </a:p>
          </p:txBody>
        </p:sp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>
              <a:off x="1152" y="2448"/>
              <a:ext cx="1200" cy="576"/>
            </a:xfrm>
            <a:prstGeom prst="rightArrow">
              <a:avLst>
                <a:gd name="adj1" fmla="val 50000"/>
                <a:gd name="adj2" fmla="val 52083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402" y="2592"/>
              <a:ext cx="5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Data</a:t>
              </a:r>
            </a:p>
          </p:txBody>
        </p:sp>
      </p:grp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2971800" y="4572000"/>
            <a:ext cx="3200400" cy="2057400"/>
            <a:chOff x="1872" y="2976"/>
            <a:chExt cx="2016" cy="1296"/>
          </a:xfrm>
        </p:grpSpPr>
        <p:sp>
          <p:nvSpPr>
            <p:cNvPr id="26" name="AutoShape 11"/>
            <p:cNvSpPr>
              <a:spLocks noChangeArrowheads="1"/>
            </p:cNvSpPr>
            <p:nvPr/>
          </p:nvSpPr>
          <p:spPr bwMode="auto">
            <a:xfrm>
              <a:off x="1872" y="2976"/>
              <a:ext cx="2016" cy="864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2405" y="3091"/>
              <a:ext cx="94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  <a:latin typeface="Lucida Sans Unicode" pitchFamily="34" charset="0"/>
                </a:rPr>
                <a:t>Instructions</a:t>
              </a:r>
            </a:p>
            <a:p>
              <a:pPr algn="ctr" eaLnBrk="1" hangingPunct="1"/>
              <a:r>
                <a:rPr lang="en-US" sz="2000">
                  <a:solidFill>
                    <a:schemeClr val="bg1"/>
                  </a:solidFill>
                  <a:latin typeface="Lucida Sans Unicode" pitchFamily="34" charset="0"/>
                </a:rPr>
                <a:t>Data</a:t>
              </a:r>
            </a:p>
            <a:p>
              <a:pPr algn="ctr" eaLnBrk="1" hangingPunct="1"/>
              <a:r>
                <a:rPr lang="en-US" sz="2000">
                  <a:solidFill>
                    <a:schemeClr val="bg1"/>
                  </a:solidFill>
                  <a:latin typeface="Lucida Sans Unicode" pitchFamily="34" charset="0"/>
                </a:rPr>
                <a:t>Information</a:t>
              </a: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1968" y="3840"/>
              <a:ext cx="1824" cy="432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2142" y="3912"/>
              <a:ext cx="14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chemeClr val="bg1"/>
                  </a:solidFill>
                  <a:latin typeface="Lucida Sans Unicode" pitchFamily="34" charset="0"/>
                </a:rPr>
                <a:t>Storage Devices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7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The System Unit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1524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Verdana" pitchFamily="34" charset="0"/>
              </a:rPr>
              <a:t>The case that contains electronic components used to process </a:t>
            </a:r>
            <a:r>
              <a:rPr lang="en-US" sz="2800" dirty="0" smtClean="0">
                <a:latin typeface="Verdana" pitchFamily="34" charset="0"/>
              </a:rPr>
              <a:t>Bytes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http://images.amazon.com/images/G/01/electronics/detail-page/hp-M95xx-monitor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2628900" cy="162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ink-laptop-computer.com/wp-content/uploads/2011/02/laptop-co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918470" cy="172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adgetrelease.com/wp-content/uploads/2012/01/tablet-pc-10-inch-superp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895600" cy="201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libertymobiles.com/wp-content/uploads/2011/06/Smartpho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77" y="4901214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an-over-board.com/wp-content/uploads/2010/05/razr_ph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57" y="4999468"/>
            <a:ext cx="1800225" cy="168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The System Unit 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570038"/>
            <a:ext cx="3657600" cy="4525962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Verdana" pitchFamily="34" charset="0"/>
              </a:rPr>
              <a:t>Common components of the system unit</a:t>
            </a:r>
          </a:p>
          <a:p>
            <a:pPr marL="621792" lvl="1" indent="-27432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Verdana" pitchFamily="34" charset="0"/>
              </a:rPr>
              <a:t>Mother Board</a:t>
            </a:r>
          </a:p>
          <a:p>
            <a:pPr marL="621792" lvl="1" indent="-27432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Ports</a:t>
            </a:r>
          </a:p>
          <a:p>
            <a:pPr marL="621792" lvl="1" indent="-27432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solidFill>
                  <a:srgbClr val="0070C0"/>
                </a:solidFill>
                <a:latin typeface="Verdana" pitchFamily="34" charset="0"/>
              </a:rPr>
              <a:t>Drive Bays</a:t>
            </a:r>
          </a:p>
          <a:p>
            <a:pPr marL="621792" lvl="1" indent="-27432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Verdana" pitchFamily="34" charset="0"/>
              </a:rPr>
              <a:t>Power Switch</a:t>
            </a:r>
          </a:p>
          <a:p>
            <a:pPr marL="621792" lvl="1" indent="-27432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Verdana" pitchFamily="34" charset="0"/>
              </a:rPr>
              <a:t>Power Supply</a:t>
            </a:r>
            <a:endParaRPr lang="en-US" sz="2400" dirty="0">
              <a:latin typeface="Verdana" pitchFamily="34" charset="0"/>
            </a:endParaRPr>
          </a:p>
        </p:txBody>
      </p:sp>
      <p:pic>
        <p:nvPicPr>
          <p:cNvPr id="13" name="Picture 12" descr="System Unit Outs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549400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95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Motherboard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2" name="Picture 4" descr="http://www.ixbt.com/mainboard/asus/m3n-ht-deluxe/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72184"/>
            <a:ext cx="6096000" cy="512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1070</Words>
  <Application>Microsoft Office PowerPoint</Application>
  <PresentationFormat>On-screen Show (4:3)</PresentationFormat>
  <Paragraphs>232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1_Office Theme</vt:lpstr>
      <vt:lpstr>Module</vt:lpstr>
      <vt:lpstr>Chapter 2</vt:lpstr>
      <vt:lpstr>Digital Data Representation</vt:lpstr>
      <vt:lpstr>Digital Data Representation</vt:lpstr>
      <vt:lpstr>Digital Data Representation</vt:lpstr>
      <vt:lpstr>Digital Data Representation</vt:lpstr>
      <vt:lpstr>How Components Interact In a PC</vt:lpstr>
      <vt:lpstr>The System Unit </vt:lpstr>
      <vt:lpstr>The System Unit </vt:lpstr>
      <vt:lpstr>The Motherboard</vt:lpstr>
      <vt:lpstr>The Motherboard</vt:lpstr>
      <vt:lpstr>The CPU</vt:lpstr>
      <vt:lpstr>The System Clock and Machine Cycle</vt:lpstr>
      <vt:lpstr>The System Clock and Machine Cycle</vt:lpstr>
      <vt:lpstr>Memory</vt:lpstr>
      <vt:lpstr>Memory</vt:lpstr>
      <vt:lpstr>Memory</vt:lpstr>
      <vt:lpstr>Memory Modules</vt:lpstr>
      <vt:lpstr>Flash Memory Cards</vt:lpstr>
      <vt:lpstr>Expansion Slots, Expansion Cards, and ExpressCard Modules</vt:lpstr>
      <vt:lpstr>Expansion Slots, Expansion Cards, and ExpressCard Modules</vt:lpstr>
      <vt:lpstr>Expansion Slots, Expansion Cards, and ExpressCard Modules</vt:lpstr>
      <vt:lpstr>Buses</vt:lpstr>
      <vt:lpstr>Buses</vt:lpstr>
      <vt:lpstr>Ports and Connectors</vt:lpstr>
      <vt:lpstr>Ports and Connectors</vt:lpstr>
      <vt:lpstr>Ports and Connectors</vt:lpstr>
      <vt:lpstr>The Power Supply</vt:lpstr>
      <vt:lpstr>Bays</vt:lpstr>
      <vt:lpstr>Cooling Systems</vt:lpstr>
      <vt:lpstr>Mobile Computing Devices</vt:lpstr>
      <vt:lpstr>Mobile Computing Devices</vt:lpstr>
    </vt:vector>
  </TitlesOfParts>
  <Company>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jbputz</cp:lastModifiedBy>
  <cp:revision>82</cp:revision>
  <dcterms:created xsi:type="dcterms:W3CDTF">2010-10-04T23:00:08Z</dcterms:created>
  <dcterms:modified xsi:type="dcterms:W3CDTF">2012-04-08T13:51:07Z</dcterms:modified>
</cp:coreProperties>
</file>